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sldIdLst>
    <p:sldId id="257" r:id="rId5"/>
    <p:sldId id="265" r:id="rId6"/>
    <p:sldId id="256" r:id="rId7"/>
    <p:sldId id="258" r:id="rId8"/>
    <p:sldId id="267" r:id="rId9"/>
    <p:sldId id="266" r:id="rId10"/>
    <p:sldId id="263" r:id="rId11"/>
    <p:sldId id="264" r:id="rId12"/>
    <p:sldId id="259" r:id="rId13"/>
    <p:sldId id="26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3C780C-3413-4BCA-9866-0D6D2028C116}" v="355" dt="2026-03-25T11:26:53.4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29" autoAdjust="0"/>
    <p:restoredTop sz="94660"/>
  </p:normalViewPr>
  <p:slideViewPr>
    <p:cSldViewPr snapToGrid="0" snapToObjects="1">
      <p:cViewPr>
        <p:scale>
          <a:sx n="78" d="100"/>
          <a:sy n="78" d="100"/>
        </p:scale>
        <p:origin x="1818" y="6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5AC54F-CE49-4B3D-93AF-11091D52A571}" type="datetimeFigureOut">
              <a:rPr lang="en-GB" smtClean="0"/>
              <a:t>25/03/2026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FF71BC-F584-4339-A629-351634FE7286}" type="slidenum">
              <a:rPr lang="en-GB" smtClean="0"/>
              <a:t>‹#›</a:t>
            </a:fld>
            <a:endParaRPr lang="en-GB"/>
          </a:p>
        </p:txBody>
      </p:sp>
    </p:spTree>
    <p:extLst>
      <p:ext uri="{BB962C8B-B14F-4D97-AF65-F5344CB8AC3E}">
        <p14:creationId xmlns:p14="http://schemas.microsoft.com/office/powerpoint/2010/main" val="1543283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FF71BC-F584-4339-A629-351634FE7286}" type="slidenum">
              <a:rPr lang="en-GB" smtClean="0"/>
              <a:t>1</a:t>
            </a:fld>
            <a:endParaRPr lang="en-GB"/>
          </a:p>
        </p:txBody>
      </p:sp>
    </p:spTree>
    <p:extLst>
      <p:ext uri="{BB962C8B-B14F-4D97-AF65-F5344CB8AC3E}">
        <p14:creationId xmlns:p14="http://schemas.microsoft.com/office/powerpoint/2010/main" val="1287731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3/25/2026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3/25/2026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3/25/2026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29369" y="238539"/>
            <a:ext cx="8285260" cy="1832777"/>
          </a:xfrm>
        </p:spPr>
        <p:txBody>
          <a:bodyPr anchor="b">
            <a:normAutofit fontScale="90000"/>
          </a:bodyPr>
          <a:lstStyle/>
          <a:p>
            <a:pPr>
              <a:lnSpc>
                <a:spcPct val="90000"/>
              </a:lnSpc>
            </a:pPr>
            <a:br>
              <a:rPr lang="en-GB" sz="4900" b="1" i="1" dirty="0"/>
            </a:br>
            <a:r>
              <a:rPr lang="en-GB" sz="7300" b="1" i="1" dirty="0">
                <a:solidFill>
                  <a:srgbClr val="FF0000"/>
                </a:solidFill>
                <a:latin typeface="Letter-join Plus 1" panose="02000505000000020003" pitchFamily="50" charset="0"/>
              </a:rPr>
              <a:t>Spirituality</a:t>
            </a:r>
            <a:br>
              <a:rPr lang="en-GB" sz="2900" b="1" i="1" dirty="0">
                <a:latin typeface="Letter-join Plus 1" panose="02000505000000020003" pitchFamily="50" charset="0"/>
              </a:rPr>
            </a:br>
            <a:r>
              <a:rPr lang="en-GB" sz="2900" b="1" i="1" dirty="0">
                <a:latin typeface="Letter-join Plus 1" panose="02000505000000020003" pitchFamily="50" charset="0"/>
              </a:rPr>
              <a:t>“I can do all things through God who strengthens me.” Philippians 4:13</a:t>
            </a:r>
            <a:br>
              <a:rPr lang="en-GB" sz="2900" b="1" dirty="0"/>
            </a:br>
            <a:endParaRPr lang="en-GB" sz="2900" dirty="0"/>
          </a:p>
        </p:txBody>
      </p:sp>
      <p:sp>
        <p:nvSpPr>
          <p:cNvPr id="12"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767709"/>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935EF30-A42D-775D-9ECC-9E7C9196CF49}"/>
              </a:ext>
            </a:extLst>
          </p:cNvPr>
          <p:cNvPicPr>
            <a:picLocks noChangeAspect="1"/>
          </p:cNvPicPr>
          <p:nvPr/>
        </p:nvPicPr>
        <p:blipFill>
          <a:blip r:embed="rId3"/>
          <a:srcRect l="13838" r="16368"/>
          <a:stretch>
            <a:fillRect/>
          </a:stretch>
        </p:blipFill>
        <p:spPr>
          <a:xfrm>
            <a:off x="429369" y="2002056"/>
            <a:ext cx="2957886"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p:cNvSpPr>
            <a:spLocks noGrp="1"/>
          </p:cNvSpPr>
          <p:nvPr>
            <p:ph idx="1"/>
          </p:nvPr>
        </p:nvSpPr>
        <p:spPr>
          <a:xfrm>
            <a:off x="3525078" y="2071316"/>
            <a:ext cx="5189552" cy="4114800"/>
          </a:xfrm>
        </p:spPr>
        <p:txBody>
          <a:bodyPr anchor="t">
            <a:normAutofit fontScale="85000" lnSpcReduction="10000"/>
          </a:bodyPr>
          <a:lstStyle/>
          <a:p>
            <a:pPr marL="0" indent="0" algn="ctr">
              <a:buNone/>
            </a:pPr>
            <a:r>
              <a:rPr lang="en-GB" sz="3100" dirty="0">
                <a:latin typeface="Letter-join Plus 1" panose="02000505000000020003" pitchFamily="50" charset="0"/>
              </a:rPr>
              <a:t>At East </a:t>
            </a:r>
            <a:r>
              <a:rPr lang="en-GB" sz="3100" dirty="0" err="1">
                <a:latin typeface="Letter-join Plus 1" panose="02000505000000020003" pitchFamily="50" charset="0"/>
              </a:rPr>
              <a:t>Ravendale</a:t>
            </a:r>
            <a:r>
              <a:rPr lang="en-GB" sz="3100" dirty="0">
                <a:latin typeface="Letter-join Plus 1" panose="02000505000000020003" pitchFamily="50" charset="0"/>
              </a:rPr>
              <a:t>, we strive to develop independent, self-motivated and</a:t>
            </a:r>
            <a:r>
              <a:rPr lang="en-GB" sz="3100" dirty="0">
                <a:solidFill>
                  <a:srgbClr val="0070C0"/>
                </a:solidFill>
                <a:latin typeface="Letter-join Plus 1" panose="02000505000000020003" pitchFamily="50" charset="0"/>
              </a:rPr>
              <a:t> inquisitive learners </a:t>
            </a:r>
            <a:r>
              <a:rPr lang="en-GB" sz="3100" dirty="0">
                <a:latin typeface="Letter-join Plus 1" panose="02000505000000020003" pitchFamily="50" charset="0"/>
              </a:rPr>
              <a:t>of all ages. We</a:t>
            </a:r>
            <a:r>
              <a:rPr lang="en-GB" sz="3100" dirty="0">
                <a:solidFill>
                  <a:srgbClr val="00B050"/>
                </a:solidFill>
                <a:latin typeface="Letter-join Plus 1" panose="02000505000000020003" pitchFamily="50" charset="0"/>
              </a:rPr>
              <a:t> celebrate </a:t>
            </a:r>
            <a:r>
              <a:rPr lang="en-GB" sz="3100" dirty="0">
                <a:latin typeface="Letter-join Plus 1" panose="02000505000000020003" pitchFamily="50" charset="0"/>
              </a:rPr>
              <a:t>our uniqueness and </a:t>
            </a:r>
            <a:r>
              <a:rPr lang="en-GB" sz="3100" dirty="0">
                <a:solidFill>
                  <a:srgbClr val="FF0000"/>
                </a:solidFill>
                <a:latin typeface="Letter-join Plus 1" panose="02000505000000020003" pitchFamily="50" charset="0"/>
              </a:rPr>
              <a:t>value all as God’s children</a:t>
            </a:r>
            <a:r>
              <a:rPr lang="en-GB" sz="3100" dirty="0">
                <a:latin typeface="Letter-join Plus 1" panose="02000505000000020003" pitchFamily="50" charset="0"/>
              </a:rPr>
              <a:t>. We aim to give all members of our community opportunities to succeed, now and in the future, knowing they are safe and valued.</a:t>
            </a:r>
          </a:p>
          <a:p>
            <a:pPr marL="0" indent="0" algn="ctr">
              <a:buNone/>
            </a:pPr>
            <a:r>
              <a:rPr lang="en-GB" sz="3100" b="1" dirty="0">
                <a:latin typeface="Letter-join Plus 1" panose="02000505000000020003" pitchFamily="50" charset="0"/>
              </a:rPr>
              <a:t>Our vision is underpinned by our core values of </a:t>
            </a:r>
            <a:r>
              <a:rPr lang="en-GB" sz="3100" b="1" dirty="0">
                <a:solidFill>
                  <a:srgbClr val="0070C0"/>
                </a:solidFill>
                <a:latin typeface="Letter-join Plus 1" panose="02000505000000020003" pitchFamily="50" charset="0"/>
              </a:rPr>
              <a:t>wonder</a:t>
            </a:r>
            <a:r>
              <a:rPr lang="en-GB" sz="3100" b="1" dirty="0">
                <a:latin typeface="Letter-join Plus 1" panose="02000505000000020003" pitchFamily="50" charset="0"/>
              </a:rPr>
              <a:t>, </a:t>
            </a:r>
            <a:r>
              <a:rPr lang="en-GB" sz="3100" b="1" dirty="0">
                <a:solidFill>
                  <a:srgbClr val="FF0000"/>
                </a:solidFill>
                <a:latin typeface="Letter-join Plus 1" panose="02000505000000020003" pitchFamily="50" charset="0"/>
              </a:rPr>
              <a:t>belief</a:t>
            </a:r>
            <a:r>
              <a:rPr lang="en-GB" sz="3100" b="1" dirty="0">
                <a:latin typeface="Letter-join Plus 1" panose="02000505000000020003" pitchFamily="50" charset="0"/>
              </a:rPr>
              <a:t> and </a:t>
            </a:r>
            <a:r>
              <a:rPr lang="en-GB" sz="3100" b="1" dirty="0">
                <a:solidFill>
                  <a:srgbClr val="00B050"/>
                </a:solidFill>
                <a:latin typeface="Letter-join Plus 1" panose="02000505000000020003" pitchFamily="50" charset="0"/>
              </a:rPr>
              <a:t>joy</a:t>
            </a:r>
            <a:r>
              <a:rPr lang="en-GB" sz="3100" b="1" dirty="0">
                <a:latin typeface="Letter-join Plus 1" panose="02000505000000020003" pitchFamily="50" charset="0"/>
              </a:rPr>
              <a:t>.</a:t>
            </a:r>
          </a:p>
          <a:p>
            <a:endParaRPr lang="en-GB" sz="1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7A203437-703A-4E00-A8C0-91D328D6C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698CA8-7F17-6361-765C-9A41BF3E1974}"/>
              </a:ext>
            </a:extLst>
          </p:cNvPr>
          <p:cNvSpPr>
            <a:spLocks noGrp="1"/>
          </p:cNvSpPr>
          <p:nvPr>
            <p:ph type="title"/>
          </p:nvPr>
        </p:nvSpPr>
        <p:spPr>
          <a:xfrm>
            <a:off x="441756" y="502400"/>
            <a:ext cx="2525379" cy="1818064"/>
          </a:xfrm>
        </p:spPr>
        <p:txBody>
          <a:bodyPr>
            <a:normAutofit fontScale="90000"/>
          </a:bodyPr>
          <a:lstStyle/>
          <a:p>
            <a:r>
              <a:rPr lang="en-GB" sz="4000" b="1" dirty="0">
                <a:solidFill>
                  <a:srgbClr val="FF0000"/>
                </a:solidFill>
                <a:latin typeface="Letter-join Plus 1" panose="02000505000000020003" pitchFamily="50" charset="0"/>
              </a:rPr>
              <a:t>What is spirituality?</a:t>
            </a:r>
          </a:p>
        </p:txBody>
      </p:sp>
      <p:pic>
        <p:nvPicPr>
          <p:cNvPr id="6" name="Picture 5">
            <a:extLst>
              <a:ext uri="{FF2B5EF4-FFF2-40B4-BE49-F238E27FC236}">
                <a16:creationId xmlns:a16="http://schemas.microsoft.com/office/drawing/2014/main" id="{D5ED0A8E-96D7-AA96-EBD8-FE311C85354B}"/>
              </a:ext>
            </a:extLst>
          </p:cNvPr>
          <p:cNvPicPr>
            <a:picLocks noChangeAspect="1"/>
          </p:cNvPicPr>
          <p:nvPr/>
        </p:nvPicPr>
        <p:blipFill>
          <a:blip r:embed="rId2"/>
          <a:srcRect t="2789" r="3" b="14701"/>
          <a:stretch>
            <a:fillRect/>
          </a:stretch>
        </p:blipFill>
        <p:spPr>
          <a:xfrm>
            <a:off x="3416427" y="6"/>
            <a:ext cx="5727572" cy="2762724"/>
          </a:xfrm>
          <a:prstGeom prst="rect">
            <a:avLst/>
          </a:prstGeom>
        </p:spPr>
      </p:pic>
      <p:sp>
        <p:nvSpPr>
          <p:cNvPr id="24" name="Rectangle 23">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4" name="Picture 2">
            <a:extLst>
              <a:ext uri="{FF2B5EF4-FFF2-40B4-BE49-F238E27FC236}">
                <a16:creationId xmlns:a16="http://schemas.microsoft.com/office/drawing/2014/main" id="{F6F197CC-8539-BD34-46DE-FA1CB0CA56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493" r="7564" b="1"/>
          <a:stretch>
            <a:fillRect/>
          </a:stretch>
        </p:blipFill>
        <p:spPr bwMode="auto">
          <a:xfrm>
            <a:off x="20" y="2826737"/>
            <a:ext cx="3424313" cy="403126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BFC5DDC-166B-B072-B06E-D0F852998AE7}"/>
              </a:ext>
            </a:extLst>
          </p:cNvPr>
          <p:cNvSpPr>
            <a:spLocks noGrp="1"/>
          </p:cNvSpPr>
          <p:nvPr>
            <p:ph idx="1"/>
          </p:nvPr>
        </p:nvSpPr>
        <p:spPr>
          <a:xfrm>
            <a:off x="3568390" y="2988527"/>
            <a:ext cx="5575610" cy="3865239"/>
          </a:xfrm>
        </p:spPr>
        <p:txBody>
          <a:bodyPr anchor="ctr">
            <a:normAutofit/>
          </a:bodyPr>
          <a:lstStyle/>
          <a:p>
            <a:pPr marL="0" indent="0">
              <a:lnSpc>
                <a:spcPct val="90000"/>
              </a:lnSpc>
              <a:buNone/>
            </a:pPr>
            <a:r>
              <a:rPr lang="en-GB" sz="2000" dirty="0">
                <a:solidFill>
                  <a:srgbClr val="FF0000"/>
                </a:solidFill>
                <a:latin typeface="Letter-join Plus 1" panose="02000505000000020003" pitchFamily="50" charset="0"/>
              </a:rPr>
              <a:t>Spirituality </a:t>
            </a:r>
            <a:r>
              <a:rPr lang="en-GB" sz="2000" dirty="0">
                <a:latin typeface="Letter-join Plus 1" panose="02000505000000020003" pitchFamily="50" charset="0"/>
              </a:rPr>
              <a:t>is the feeling, sense or belief that there is something greater than ourselves.  Theis could be a religious figure such as God or Jesus for Christians or Allah for Muslims, For some people, it may even be a connection with nature</a:t>
            </a:r>
          </a:p>
          <a:p>
            <a:pPr>
              <a:lnSpc>
                <a:spcPct val="90000"/>
              </a:lnSpc>
            </a:pPr>
            <a:endParaRPr lang="en-GB" sz="2000" dirty="0">
              <a:latin typeface="Letter-join Plus 1" panose="02000505000000020003" pitchFamily="50" charset="0"/>
            </a:endParaRPr>
          </a:p>
          <a:p>
            <a:pPr marL="0" indent="0">
              <a:lnSpc>
                <a:spcPct val="90000"/>
              </a:lnSpc>
              <a:buNone/>
            </a:pPr>
            <a:r>
              <a:rPr lang="en-GB" sz="2000" dirty="0">
                <a:latin typeface="Letter-join Plus 1" panose="02000505000000020003" pitchFamily="50" charset="0"/>
              </a:rPr>
              <a:t>We think of Spirituality as ‘</a:t>
            </a:r>
            <a:r>
              <a:rPr lang="en-GB" sz="2000" dirty="0">
                <a:solidFill>
                  <a:srgbClr val="FF0000"/>
                </a:solidFill>
                <a:latin typeface="Letter-join Plus 1" panose="02000505000000020003" pitchFamily="50" charset="0"/>
              </a:rPr>
              <a:t>Golden Glue</a:t>
            </a:r>
            <a:r>
              <a:rPr lang="en-GB" sz="2000" dirty="0">
                <a:latin typeface="Letter-join Plus 1" panose="02000505000000020003" pitchFamily="50" charset="0"/>
              </a:rPr>
              <a:t>’.  It mends the cracks in our lives, transforming our experiences into something beautiful and meaningful, much like  the Japanese art of Kintsugi.</a:t>
            </a:r>
          </a:p>
        </p:txBody>
      </p:sp>
      <p:sp>
        <p:nvSpPr>
          <p:cNvPr id="26" name="Rectangle 25">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429"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1323804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94842B0-684D-44CC-B4BC-D13331CFD2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0059" y="288367"/>
            <a:ext cx="5628207" cy="1618091"/>
          </a:xfrm>
        </p:spPr>
        <p:txBody>
          <a:bodyPr anchor="b">
            <a:normAutofit fontScale="90000"/>
          </a:bodyPr>
          <a:lstStyle/>
          <a:p>
            <a:pPr>
              <a:lnSpc>
                <a:spcPct val="90000"/>
              </a:lnSpc>
            </a:pPr>
            <a:r>
              <a:rPr lang="en-GB" sz="6000" dirty="0">
                <a:latin typeface="Letter-join Plus 1" panose="02000505000000020003" pitchFamily="50" charset="0"/>
              </a:rPr>
              <a:t>Spirituality and the bees</a:t>
            </a:r>
            <a:endParaRPr lang="en-GB" sz="5700" dirty="0">
              <a:solidFill>
                <a:srgbClr val="002060"/>
              </a:solidFill>
              <a:latin typeface="Letter-join Plus 1" panose="02000505000000020003" pitchFamily="50" charset="0"/>
            </a:endParaRPr>
          </a:p>
        </p:txBody>
      </p:sp>
      <p:sp>
        <p:nvSpPr>
          <p:cNvPr id="14" name="sketch line">
            <a:extLst>
              <a:ext uri="{FF2B5EF4-FFF2-40B4-BE49-F238E27FC236}">
                <a16:creationId xmlns:a16="http://schemas.microsoft.com/office/drawing/2014/main" id="{4C2A3DC3-F495-4B99-9FF3-3FB30D632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214" y="2395728"/>
            <a:ext cx="3182691" cy="18288"/>
          </a:xfrm>
          <a:custGeom>
            <a:avLst/>
            <a:gdLst>
              <a:gd name="csX0" fmla="*/ 0 w 3182691"/>
              <a:gd name="csY0" fmla="*/ 0 h 18288"/>
              <a:gd name="csX1" fmla="*/ 636538 w 3182691"/>
              <a:gd name="csY1" fmla="*/ 0 h 18288"/>
              <a:gd name="csX2" fmla="*/ 1273076 w 3182691"/>
              <a:gd name="csY2" fmla="*/ 0 h 18288"/>
              <a:gd name="csX3" fmla="*/ 1909615 w 3182691"/>
              <a:gd name="csY3" fmla="*/ 0 h 18288"/>
              <a:gd name="csX4" fmla="*/ 2482499 w 3182691"/>
              <a:gd name="csY4" fmla="*/ 0 h 18288"/>
              <a:gd name="csX5" fmla="*/ 3182691 w 3182691"/>
              <a:gd name="csY5" fmla="*/ 0 h 18288"/>
              <a:gd name="csX6" fmla="*/ 3182691 w 3182691"/>
              <a:gd name="csY6" fmla="*/ 18288 h 18288"/>
              <a:gd name="csX7" fmla="*/ 2609807 w 3182691"/>
              <a:gd name="csY7" fmla="*/ 18288 h 18288"/>
              <a:gd name="csX8" fmla="*/ 2068749 w 3182691"/>
              <a:gd name="csY8" fmla="*/ 18288 h 18288"/>
              <a:gd name="csX9" fmla="*/ 1432211 w 3182691"/>
              <a:gd name="csY9" fmla="*/ 18288 h 18288"/>
              <a:gd name="csX10" fmla="*/ 859327 w 3182691"/>
              <a:gd name="csY10" fmla="*/ 18288 h 18288"/>
              <a:gd name="csX11" fmla="*/ 0 w 3182691"/>
              <a:gd name="csY11" fmla="*/ 18288 h 18288"/>
              <a:gd name="csX12" fmla="*/ 0 w 3182691"/>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182691" h="18288" fill="none" extrusionOk="0">
                <a:moveTo>
                  <a:pt x="0" y="0"/>
                </a:moveTo>
                <a:cubicBezTo>
                  <a:pt x="253588" y="25878"/>
                  <a:pt x="409323" y="-5359"/>
                  <a:pt x="636538" y="0"/>
                </a:cubicBezTo>
                <a:cubicBezTo>
                  <a:pt x="863753" y="5359"/>
                  <a:pt x="1013406" y="3458"/>
                  <a:pt x="1273076" y="0"/>
                </a:cubicBezTo>
                <a:cubicBezTo>
                  <a:pt x="1532746" y="-3458"/>
                  <a:pt x="1697408" y="-16840"/>
                  <a:pt x="1909615" y="0"/>
                </a:cubicBezTo>
                <a:cubicBezTo>
                  <a:pt x="2121822" y="16840"/>
                  <a:pt x="2213494" y="-18555"/>
                  <a:pt x="2482499" y="0"/>
                </a:cubicBezTo>
                <a:cubicBezTo>
                  <a:pt x="2751504" y="18555"/>
                  <a:pt x="3004132" y="-28750"/>
                  <a:pt x="3182691" y="0"/>
                </a:cubicBezTo>
                <a:cubicBezTo>
                  <a:pt x="3183133" y="4516"/>
                  <a:pt x="3181864" y="12266"/>
                  <a:pt x="3182691" y="18288"/>
                </a:cubicBezTo>
                <a:cubicBezTo>
                  <a:pt x="2947041" y="16687"/>
                  <a:pt x="2875741" y="22937"/>
                  <a:pt x="2609807" y="18288"/>
                </a:cubicBezTo>
                <a:cubicBezTo>
                  <a:pt x="2343873" y="13639"/>
                  <a:pt x="2331203" y="31729"/>
                  <a:pt x="2068749" y="18288"/>
                </a:cubicBezTo>
                <a:cubicBezTo>
                  <a:pt x="1806295" y="4847"/>
                  <a:pt x="1713773" y="47088"/>
                  <a:pt x="1432211" y="18288"/>
                </a:cubicBezTo>
                <a:cubicBezTo>
                  <a:pt x="1150649" y="-10512"/>
                  <a:pt x="982765" y="3747"/>
                  <a:pt x="859327" y="18288"/>
                </a:cubicBezTo>
                <a:cubicBezTo>
                  <a:pt x="735889" y="32829"/>
                  <a:pt x="254183" y="35231"/>
                  <a:pt x="0" y="18288"/>
                </a:cubicBezTo>
                <a:cubicBezTo>
                  <a:pt x="-306" y="11477"/>
                  <a:pt x="485" y="4355"/>
                  <a:pt x="0" y="0"/>
                </a:cubicBezTo>
                <a:close/>
              </a:path>
              <a:path w="3182691" h="18288" stroke="0" extrusionOk="0">
                <a:moveTo>
                  <a:pt x="0" y="0"/>
                </a:moveTo>
                <a:cubicBezTo>
                  <a:pt x="247695" y="-19360"/>
                  <a:pt x="392581" y="-28596"/>
                  <a:pt x="572884" y="0"/>
                </a:cubicBezTo>
                <a:cubicBezTo>
                  <a:pt x="753187" y="28596"/>
                  <a:pt x="922042" y="4121"/>
                  <a:pt x="1113942" y="0"/>
                </a:cubicBezTo>
                <a:cubicBezTo>
                  <a:pt x="1305842" y="-4121"/>
                  <a:pt x="1501806" y="28092"/>
                  <a:pt x="1686826" y="0"/>
                </a:cubicBezTo>
                <a:cubicBezTo>
                  <a:pt x="1871846" y="-28092"/>
                  <a:pt x="2170181" y="-20672"/>
                  <a:pt x="2323364" y="0"/>
                </a:cubicBezTo>
                <a:cubicBezTo>
                  <a:pt x="2476547" y="20672"/>
                  <a:pt x="2919163" y="6097"/>
                  <a:pt x="3182691" y="0"/>
                </a:cubicBezTo>
                <a:cubicBezTo>
                  <a:pt x="3183268" y="4624"/>
                  <a:pt x="3183510" y="11191"/>
                  <a:pt x="3182691" y="18288"/>
                </a:cubicBezTo>
                <a:cubicBezTo>
                  <a:pt x="3026064" y="-10849"/>
                  <a:pt x="2775005" y="23067"/>
                  <a:pt x="2546153" y="18288"/>
                </a:cubicBezTo>
                <a:cubicBezTo>
                  <a:pt x="2317301" y="13509"/>
                  <a:pt x="2164351" y="-9884"/>
                  <a:pt x="1845961" y="18288"/>
                </a:cubicBezTo>
                <a:cubicBezTo>
                  <a:pt x="1527571" y="46460"/>
                  <a:pt x="1455006" y="5824"/>
                  <a:pt x="1304903" y="18288"/>
                </a:cubicBezTo>
                <a:cubicBezTo>
                  <a:pt x="1154800" y="30752"/>
                  <a:pt x="942107" y="-12056"/>
                  <a:pt x="604711" y="18288"/>
                </a:cubicBezTo>
                <a:cubicBezTo>
                  <a:pt x="267315" y="48632"/>
                  <a:pt x="141927" y="-8395"/>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1512" y="2497837"/>
            <a:ext cx="6085909" cy="4090083"/>
          </a:xfrm>
        </p:spPr>
        <p:txBody>
          <a:bodyPr>
            <a:normAutofit fontScale="25000" lnSpcReduction="20000"/>
          </a:bodyPr>
          <a:lstStyle/>
          <a:p>
            <a:pPr fontAlgn="base"/>
            <a:r>
              <a:rPr lang="en-GB" sz="11200" b="1" dirty="0">
                <a:latin typeface="Letter-join Plus 1" panose="02000505000000020003" pitchFamily="50" charset="0"/>
              </a:rPr>
              <a:t>Bees are tiny yet achieve incredible things. They pollinate, make amazing hives and honey..  They are a natural wonder.</a:t>
            </a:r>
            <a:endParaRPr lang="en-GB" sz="11200" dirty="0">
              <a:latin typeface="Letter-join Plus 1" panose="02000505000000020003" pitchFamily="50" charset="0"/>
            </a:endParaRPr>
          </a:p>
          <a:p>
            <a:pPr fontAlgn="base"/>
            <a:r>
              <a:rPr lang="en-GB" sz="11200" dirty="0">
                <a:solidFill>
                  <a:srgbClr val="FF0000"/>
                </a:solidFill>
                <a:latin typeface="Letter-join Plus 1" panose="02000505000000020003" pitchFamily="50" charset="0"/>
              </a:rPr>
              <a:t>Like the verse teaches, great strength and impact don’t come from our size or ability, but from the One who empowers us.  </a:t>
            </a:r>
            <a:endParaRPr lang="en-GB" sz="11200" dirty="0">
              <a:solidFill>
                <a:srgbClr val="FF0000"/>
              </a:solidFill>
              <a:latin typeface="Letter-join Plus 1" panose="02000505000000020003" pitchFamily="50" charset="0"/>
              <a:ea typeface="Calibri"/>
              <a:cs typeface="Calibri"/>
            </a:endParaRPr>
          </a:p>
          <a:p>
            <a:pPr fontAlgn="base"/>
            <a:r>
              <a:rPr lang="en-GB" sz="11200" dirty="0">
                <a:solidFill>
                  <a:srgbClr val="FF0000"/>
                </a:solidFill>
                <a:latin typeface="Letter-join Plus 1" panose="02000505000000020003" pitchFamily="50" charset="0"/>
              </a:rPr>
              <a:t>Bees remind us that God can use anyone, no matter how small, to accomplish big things. </a:t>
            </a:r>
            <a:r>
              <a:rPr lang="en-GB" sz="6000" dirty="0">
                <a:solidFill>
                  <a:srgbClr val="FF0000"/>
                </a:solidFill>
                <a:latin typeface="Letter-join Plus 1" panose="02000505000000020003" pitchFamily="50" charset="0"/>
              </a:rPr>
              <a:t>  </a:t>
            </a:r>
            <a:endParaRPr lang="en-GB" sz="6000" dirty="0">
              <a:solidFill>
                <a:srgbClr val="FF0000"/>
              </a:solidFill>
              <a:latin typeface="Letter-join Plus 1" panose="02000505000000020003" pitchFamily="50" charset="0"/>
              <a:ea typeface="Calibri"/>
              <a:cs typeface="Calibri"/>
            </a:endParaRPr>
          </a:p>
          <a:p>
            <a:pPr marL="0" indent="0">
              <a:buNone/>
            </a:pPr>
            <a:endParaRPr lang="en-GB" sz="8000" b="1" dirty="0"/>
          </a:p>
          <a:p>
            <a:pPr marL="0" indent="0">
              <a:buNone/>
            </a:pPr>
            <a:endParaRPr lang="en-GB" sz="8000" b="1" dirty="0"/>
          </a:p>
          <a:p>
            <a:pPr marL="0" indent="0" algn="ctr">
              <a:buNone/>
            </a:pPr>
            <a:endParaRPr lang="en-GB" sz="8000" dirty="0"/>
          </a:p>
          <a:p>
            <a:pPr marL="0" indent="0">
              <a:buNone/>
            </a:pPr>
            <a:endParaRPr lang="en-GB" sz="1900" dirty="0"/>
          </a:p>
          <a:p>
            <a:endParaRPr lang="en-GB" sz="1900" dirty="0"/>
          </a:p>
        </p:txBody>
      </p:sp>
      <p:pic>
        <p:nvPicPr>
          <p:cNvPr id="7" name="Picture 6">
            <a:extLst>
              <a:ext uri="{FF2B5EF4-FFF2-40B4-BE49-F238E27FC236}">
                <a16:creationId xmlns:a16="http://schemas.microsoft.com/office/drawing/2014/main" id="{B2EE4786-145C-DE18-1D3C-592E27D60ACB}"/>
              </a:ext>
            </a:extLst>
          </p:cNvPr>
          <p:cNvPicPr>
            <a:picLocks noChangeAspect="1"/>
          </p:cNvPicPr>
          <p:nvPr/>
        </p:nvPicPr>
        <p:blipFill>
          <a:blip r:embed="rId2"/>
          <a:srcRect l="25805" r="19716"/>
          <a:stretch>
            <a:fillRect/>
          </a:stretch>
        </p:blipFill>
        <p:spPr>
          <a:xfrm>
            <a:off x="6108266" y="22860"/>
            <a:ext cx="3026660" cy="4178808"/>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p:spPr>
      </p:pic>
      <p:pic>
        <p:nvPicPr>
          <p:cNvPr id="5" name="Picture 4">
            <a:extLst>
              <a:ext uri="{FF2B5EF4-FFF2-40B4-BE49-F238E27FC236}">
                <a16:creationId xmlns:a16="http://schemas.microsoft.com/office/drawing/2014/main" id="{DA8DA273-F83A-1AD4-2CE6-A669007E21EF}"/>
              </a:ext>
            </a:extLst>
          </p:cNvPr>
          <p:cNvPicPr>
            <a:picLocks noChangeAspect="1"/>
          </p:cNvPicPr>
          <p:nvPr/>
        </p:nvPicPr>
        <p:blipFill>
          <a:blip r:embed="rId3"/>
          <a:srcRect l="16599" r="3229" b="-1"/>
          <a:stretch>
            <a:fillRect/>
          </a:stretch>
        </p:blipFill>
        <p:spPr>
          <a:xfrm>
            <a:off x="6108267" y="4267201"/>
            <a:ext cx="3035733" cy="2590808"/>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A203437-703A-4E00-A8C0-91D328D6C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 y="502400"/>
            <a:ext cx="3267287" cy="2151590"/>
          </a:xfrm>
        </p:spPr>
        <p:txBody>
          <a:bodyPr>
            <a:normAutofit/>
          </a:bodyPr>
          <a:lstStyle/>
          <a:p>
            <a:r>
              <a:rPr lang="en-GB" sz="4000" dirty="0">
                <a:latin typeface="Letter-join Plus 1" panose="02000505000000020003" pitchFamily="50" charset="0"/>
              </a:rPr>
              <a:t>Spirituality and the bees</a:t>
            </a:r>
          </a:p>
        </p:txBody>
      </p:sp>
      <p:pic>
        <p:nvPicPr>
          <p:cNvPr id="5" name="Picture 4">
            <a:extLst>
              <a:ext uri="{FF2B5EF4-FFF2-40B4-BE49-F238E27FC236}">
                <a16:creationId xmlns:a16="http://schemas.microsoft.com/office/drawing/2014/main" id="{CF53E9AE-CF91-EDB8-CCFC-EB5B3766C36B}"/>
              </a:ext>
            </a:extLst>
          </p:cNvPr>
          <p:cNvPicPr>
            <a:picLocks noChangeAspect="1"/>
          </p:cNvPicPr>
          <p:nvPr/>
        </p:nvPicPr>
        <p:blipFill>
          <a:blip r:embed="rId2"/>
          <a:srcRect t="17307" r="1" b="17308"/>
          <a:stretch>
            <a:fillRect/>
          </a:stretch>
        </p:blipFill>
        <p:spPr>
          <a:xfrm>
            <a:off x="3416427" y="6"/>
            <a:ext cx="5727572" cy="2762724"/>
          </a:xfrm>
          <a:prstGeom prst="rect">
            <a:avLst/>
          </a:prstGeom>
        </p:spPr>
      </p:pic>
      <p:sp>
        <p:nvSpPr>
          <p:cNvPr id="25" name="Rectangle 24">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6" name="Rectangle 25">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429"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9" name="Content Placeholder 8">
            <a:extLst>
              <a:ext uri="{FF2B5EF4-FFF2-40B4-BE49-F238E27FC236}">
                <a16:creationId xmlns:a16="http://schemas.microsoft.com/office/drawing/2014/main" id="{6224C1D8-13A0-77CF-EA93-0A1B7F210FEA}"/>
              </a:ext>
            </a:extLst>
          </p:cNvPr>
          <p:cNvSpPr>
            <a:spLocks noGrp="1"/>
          </p:cNvSpPr>
          <p:nvPr>
            <p:ph idx="1"/>
          </p:nvPr>
        </p:nvSpPr>
        <p:spPr>
          <a:xfrm>
            <a:off x="3464434" y="2999483"/>
            <a:ext cx="5679565" cy="3300955"/>
          </a:xfrm>
        </p:spPr>
        <p:txBody>
          <a:bodyPr>
            <a:normAutofit/>
          </a:bodyPr>
          <a:lstStyle/>
          <a:p>
            <a:pPr marL="0" indent="0" fontAlgn="base">
              <a:buNone/>
            </a:pPr>
            <a:r>
              <a:rPr lang="en-GB" dirty="0"/>
              <a:t>  </a:t>
            </a:r>
            <a:endParaRPr lang="en-GB" sz="4000" dirty="0">
              <a:latin typeface="Letter-join Plus 1" panose="02000505000000020003" pitchFamily="50" charset="0"/>
            </a:endParaRPr>
          </a:p>
          <a:p>
            <a:endParaRPr lang="en-GB" dirty="0"/>
          </a:p>
        </p:txBody>
      </p:sp>
      <p:sp>
        <p:nvSpPr>
          <p:cNvPr id="11" name="TextBox 10">
            <a:extLst>
              <a:ext uri="{FF2B5EF4-FFF2-40B4-BE49-F238E27FC236}">
                <a16:creationId xmlns:a16="http://schemas.microsoft.com/office/drawing/2014/main" id="{E5C02A43-671C-170F-AB26-7535EF761023}"/>
              </a:ext>
            </a:extLst>
          </p:cNvPr>
          <p:cNvSpPr txBox="1"/>
          <p:nvPr/>
        </p:nvSpPr>
        <p:spPr>
          <a:xfrm>
            <a:off x="3783668" y="2880245"/>
            <a:ext cx="5360332" cy="3539430"/>
          </a:xfrm>
          <a:prstGeom prst="rect">
            <a:avLst/>
          </a:prstGeom>
          <a:noFill/>
        </p:spPr>
        <p:txBody>
          <a:bodyPr wrap="square">
            <a:spAutoFit/>
          </a:bodyPr>
          <a:lstStyle/>
          <a:p>
            <a:pPr marL="457200" indent="-457200" fontAlgn="base">
              <a:buFont typeface="Arial" panose="020B0604020202020204" pitchFamily="34" charset="0"/>
              <a:buChar char="•"/>
            </a:pPr>
            <a:r>
              <a:rPr lang="en-GB" sz="2800" b="1" dirty="0">
                <a:latin typeface="Letter-join Plus 1" panose="02000505000000020003" pitchFamily="50" charset="0"/>
              </a:rPr>
              <a:t>Bees Bring Life Wherever They Go </a:t>
            </a:r>
            <a:r>
              <a:rPr lang="en-GB" sz="2800" dirty="0">
                <a:latin typeface="Letter-join Plus 1" panose="02000505000000020003" pitchFamily="50" charset="0"/>
              </a:rPr>
              <a:t> </a:t>
            </a:r>
          </a:p>
          <a:p>
            <a:pPr marL="457200" indent="-457200" fontAlgn="base">
              <a:buFont typeface="Arial" panose="020B0604020202020204" pitchFamily="34" charset="0"/>
              <a:buChar char="•"/>
            </a:pPr>
            <a:r>
              <a:rPr lang="en-GB" sz="2800" dirty="0">
                <a:latin typeface="Letter-join Plus 1" panose="02000505000000020003" pitchFamily="50" charset="0"/>
              </a:rPr>
              <a:t>Bees don’t just gather nectar — they spread life through pollination.  </a:t>
            </a:r>
          </a:p>
          <a:p>
            <a:pPr marL="457200" indent="-457200" fontAlgn="base">
              <a:buFont typeface="Arial" panose="020B0604020202020204" pitchFamily="34" charset="0"/>
              <a:buChar char="•"/>
            </a:pPr>
            <a:r>
              <a:rPr lang="en-GB" sz="2800" dirty="0">
                <a:solidFill>
                  <a:srgbClr val="FF0000"/>
                </a:solidFill>
                <a:latin typeface="Letter-join Plus 1" panose="02000505000000020003" pitchFamily="50" charset="0"/>
              </a:rPr>
              <a:t>With Christ strengthening us, we bring life, encouragement, and growth into the world.  </a:t>
            </a:r>
            <a:endParaRPr lang="en-GB" sz="2800" dirty="0">
              <a:solidFill>
                <a:srgbClr val="FF0000"/>
              </a:solidFill>
              <a:latin typeface="Letter-join Plus 1" panose="02000505000000020003" pitchFamily="50" charset="0"/>
              <a:ea typeface="Calibri"/>
              <a:cs typeface="Calibri"/>
            </a:endParaRPr>
          </a:p>
        </p:txBody>
      </p:sp>
      <p:pic>
        <p:nvPicPr>
          <p:cNvPr id="12" name="Picture 2">
            <a:extLst>
              <a:ext uri="{FF2B5EF4-FFF2-40B4-BE49-F238E27FC236}">
                <a16:creationId xmlns:a16="http://schemas.microsoft.com/office/drawing/2014/main" id="{67F63F74-6CF8-CBC5-7394-F3B445E0E79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6920" y="3379967"/>
            <a:ext cx="3127897" cy="31278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13624-4AED-920C-F606-BB70754673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CBB895-5184-735D-2A48-59BEEF7905B7}"/>
              </a:ext>
            </a:extLst>
          </p:cNvPr>
          <p:cNvSpPr>
            <a:spLocks noGrp="1"/>
          </p:cNvSpPr>
          <p:nvPr>
            <p:ph type="title"/>
          </p:nvPr>
        </p:nvSpPr>
        <p:spPr>
          <a:xfrm>
            <a:off x="20" y="502400"/>
            <a:ext cx="3267287" cy="2151590"/>
          </a:xfrm>
        </p:spPr>
        <p:txBody>
          <a:bodyPr>
            <a:normAutofit/>
          </a:bodyPr>
          <a:lstStyle/>
          <a:p>
            <a:r>
              <a:rPr lang="en-GB" sz="4000" dirty="0">
                <a:latin typeface="Letter-join Plus 1" panose="02000505000000020003" pitchFamily="50" charset="0"/>
              </a:rPr>
              <a:t>Spirituality and the bees</a:t>
            </a:r>
          </a:p>
        </p:txBody>
      </p:sp>
      <p:pic>
        <p:nvPicPr>
          <p:cNvPr id="5" name="Picture 4">
            <a:extLst>
              <a:ext uri="{FF2B5EF4-FFF2-40B4-BE49-F238E27FC236}">
                <a16:creationId xmlns:a16="http://schemas.microsoft.com/office/drawing/2014/main" id="{90EFE115-AB28-74D4-B652-44968D4048A4}"/>
              </a:ext>
            </a:extLst>
          </p:cNvPr>
          <p:cNvPicPr>
            <a:picLocks noChangeAspect="1"/>
          </p:cNvPicPr>
          <p:nvPr/>
        </p:nvPicPr>
        <p:blipFill>
          <a:blip r:embed="rId2"/>
          <a:srcRect t="17307" r="1" b="17308"/>
          <a:stretch>
            <a:fillRect/>
          </a:stretch>
        </p:blipFill>
        <p:spPr>
          <a:xfrm>
            <a:off x="3416427" y="6"/>
            <a:ext cx="5727572" cy="2762724"/>
          </a:xfrm>
          <a:prstGeom prst="rect">
            <a:avLst/>
          </a:prstGeom>
        </p:spPr>
      </p:pic>
      <p:sp>
        <p:nvSpPr>
          <p:cNvPr id="9" name="Content Placeholder 8">
            <a:extLst>
              <a:ext uri="{FF2B5EF4-FFF2-40B4-BE49-F238E27FC236}">
                <a16:creationId xmlns:a16="http://schemas.microsoft.com/office/drawing/2014/main" id="{20902B56-3C97-886D-856A-90A686A30F4C}"/>
              </a:ext>
            </a:extLst>
          </p:cNvPr>
          <p:cNvSpPr>
            <a:spLocks noGrp="1"/>
          </p:cNvSpPr>
          <p:nvPr>
            <p:ph idx="1"/>
          </p:nvPr>
        </p:nvSpPr>
        <p:spPr>
          <a:xfrm>
            <a:off x="3464434" y="2999483"/>
            <a:ext cx="5679565" cy="3300955"/>
          </a:xfrm>
        </p:spPr>
        <p:txBody>
          <a:bodyPr>
            <a:normAutofit fontScale="62500" lnSpcReduction="20000"/>
          </a:bodyPr>
          <a:lstStyle/>
          <a:p>
            <a:pPr marL="0" indent="0" fontAlgn="base">
              <a:buNone/>
            </a:pPr>
            <a:r>
              <a:rPr lang="en-GB" dirty="0"/>
              <a:t>  </a:t>
            </a:r>
            <a:endParaRPr lang="en-GB" dirty="0">
              <a:latin typeface="Letter-join Plus 1" panose="02000505000000020003" pitchFamily="50" charset="0"/>
            </a:endParaRPr>
          </a:p>
          <a:p>
            <a:pPr fontAlgn="base"/>
            <a:r>
              <a:rPr lang="en-GB" sz="4000" b="1" dirty="0">
                <a:latin typeface="Letter-join Plus 1" panose="02000505000000020003" pitchFamily="50" charset="0"/>
              </a:rPr>
              <a:t>Bees Work Together in Harmony </a:t>
            </a:r>
            <a:r>
              <a:rPr lang="en-GB" sz="4000" dirty="0">
                <a:latin typeface="Letter-join Plus 1" panose="02000505000000020003" pitchFamily="50" charset="0"/>
              </a:rPr>
              <a:t> </a:t>
            </a:r>
          </a:p>
          <a:p>
            <a:pPr fontAlgn="base"/>
            <a:r>
              <a:rPr lang="en-GB" sz="4000" b="1" dirty="0">
                <a:latin typeface="Letter-join Plus 1" panose="02000505000000020003" pitchFamily="50" charset="0"/>
              </a:rPr>
              <a:t>They </a:t>
            </a:r>
            <a:r>
              <a:rPr lang="en-GB" sz="4000" b="1" i="1" dirty="0">
                <a:latin typeface="Letter-join Plus 1" panose="02000505000000020003" pitchFamily="50" charset="0"/>
              </a:rPr>
              <a:t>depend</a:t>
            </a:r>
            <a:r>
              <a:rPr lang="en-GB" sz="4000" b="1" dirty="0">
                <a:latin typeface="Letter-join Plus 1" panose="02000505000000020003" pitchFamily="50" charset="0"/>
              </a:rPr>
              <a:t> on each other for strength and survival.  </a:t>
            </a:r>
          </a:p>
          <a:p>
            <a:pPr fontAlgn="base"/>
            <a:endParaRPr lang="en-GB" sz="4000" dirty="0">
              <a:latin typeface="Letter-join Plus 1" panose="02000505000000020003" pitchFamily="50" charset="0"/>
            </a:endParaRPr>
          </a:p>
          <a:p>
            <a:pPr fontAlgn="base"/>
            <a:r>
              <a:rPr lang="en-GB" sz="4000" dirty="0">
                <a:solidFill>
                  <a:srgbClr val="FF0000"/>
                </a:solidFill>
                <a:latin typeface="Letter-join Plus 1" panose="02000505000000020003" pitchFamily="50" charset="0"/>
              </a:rPr>
              <a:t>Just as bees rely on the hive, we rely on Christ. Our strength isn’t solitary — it’s supported, sustained, and provided by God.</a:t>
            </a:r>
            <a:r>
              <a:rPr lang="en-GB" sz="4000" dirty="0">
                <a:latin typeface="Letter-join Plus 1" panose="02000505000000020003" pitchFamily="50" charset="0"/>
              </a:rPr>
              <a:t>  </a:t>
            </a:r>
          </a:p>
          <a:p>
            <a:endParaRPr lang="en-GB" dirty="0"/>
          </a:p>
        </p:txBody>
      </p:sp>
      <p:pic>
        <p:nvPicPr>
          <p:cNvPr id="3" name="Picture 2">
            <a:extLst>
              <a:ext uri="{FF2B5EF4-FFF2-40B4-BE49-F238E27FC236}">
                <a16:creationId xmlns:a16="http://schemas.microsoft.com/office/drawing/2014/main" id="{667814AB-0C93-546C-42C6-B83D256BFF17}"/>
              </a:ext>
            </a:extLst>
          </p:cNvPr>
          <p:cNvPicPr>
            <a:picLocks noChangeAspect="1"/>
          </p:cNvPicPr>
          <p:nvPr/>
        </p:nvPicPr>
        <p:blipFill>
          <a:blip r:embed="rId3"/>
          <a:srcRect l="6804" r="9334" b="-1"/>
          <a:stretch>
            <a:fillRect/>
          </a:stretch>
        </p:blipFill>
        <p:spPr>
          <a:xfrm>
            <a:off x="40121" y="2505928"/>
            <a:ext cx="3424313" cy="4031263"/>
          </a:xfrm>
          <a:prstGeom prst="rect">
            <a:avLst/>
          </a:prstGeom>
        </p:spPr>
      </p:pic>
    </p:spTree>
    <p:extLst>
      <p:ext uri="{BB962C8B-B14F-4D97-AF65-F5344CB8AC3E}">
        <p14:creationId xmlns:p14="http://schemas.microsoft.com/office/powerpoint/2010/main" val="57508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E47A3-3640-02C7-0728-821D0B4F2D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108A3B-AEC6-BD61-0462-D265A50F0060}"/>
              </a:ext>
            </a:extLst>
          </p:cNvPr>
          <p:cNvSpPr>
            <a:spLocks noGrp="1"/>
          </p:cNvSpPr>
          <p:nvPr>
            <p:ph type="title"/>
          </p:nvPr>
        </p:nvSpPr>
        <p:spPr>
          <a:xfrm>
            <a:off x="20" y="502400"/>
            <a:ext cx="3267287" cy="2151590"/>
          </a:xfrm>
        </p:spPr>
        <p:txBody>
          <a:bodyPr>
            <a:normAutofit/>
          </a:bodyPr>
          <a:lstStyle/>
          <a:p>
            <a:r>
              <a:rPr lang="en-GB" sz="4000" dirty="0">
                <a:latin typeface="Letter-join Plus 1" panose="02000505000000020003" pitchFamily="50" charset="0"/>
              </a:rPr>
              <a:t>Spirituality and the bees</a:t>
            </a:r>
          </a:p>
        </p:txBody>
      </p:sp>
      <p:pic>
        <p:nvPicPr>
          <p:cNvPr id="5" name="Picture 4">
            <a:extLst>
              <a:ext uri="{FF2B5EF4-FFF2-40B4-BE49-F238E27FC236}">
                <a16:creationId xmlns:a16="http://schemas.microsoft.com/office/drawing/2014/main" id="{B0124426-152C-B53D-1EE7-726E6AB458B5}"/>
              </a:ext>
            </a:extLst>
          </p:cNvPr>
          <p:cNvPicPr>
            <a:picLocks noChangeAspect="1"/>
          </p:cNvPicPr>
          <p:nvPr/>
        </p:nvPicPr>
        <p:blipFill>
          <a:blip r:embed="rId2"/>
          <a:srcRect t="17307" r="1" b="17308"/>
          <a:stretch>
            <a:fillRect/>
          </a:stretch>
        </p:blipFill>
        <p:spPr>
          <a:xfrm>
            <a:off x="3416427" y="6"/>
            <a:ext cx="5727572" cy="2762724"/>
          </a:xfrm>
          <a:prstGeom prst="rect">
            <a:avLst/>
          </a:prstGeom>
        </p:spPr>
      </p:pic>
      <p:sp>
        <p:nvSpPr>
          <p:cNvPr id="9" name="Content Placeholder 8">
            <a:extLst>
              <a:ext uri="{FF2B5EF4-FFF2-40B4-BE49-F238E27FC236}">
                <a16:creationId xmlns:a16="http://schemas.microsoft.com/office/drawing/2014/main" id="{28FDF237-247D-143F-2226-57674734CF6D}"/>
              </a:ext>
            </a:extLst>
          </p:cNvPr>
          <p:cNvSpPr>
            <a:spLocks noGrp="1"/>
          </p:cNvSpPr>
          <p:nvPr>
            <p:ph idx="1"/>
          </p:nvPr>
        </p:nvSpPr>
        <p:spPr>
          <a:xfrm>
            <a:off x="3464434" y="2999483"/>
            <a:ext cx="5679565" cy="3300955"/>
          </a:xfrm>
        </p:spPr>
        <p:txBody>
          <a:bodyPr>
            <a:normAutofit/>
          </a:bodyPr>
          <a:lstStyle/>
          <a:p>
            <a:pPr marL="0" indent="0" fontAlgn="base">
              <a:buNone/>
            </a:pPr>
            <a:r>
              <a:rPr lang="en-GB" dirty="0"/>
              <a:t>  </a:t>
            </a:r>
            <a:endParaRPr lang="en-GB" dirty="0">
              <a:latin typeface="Letter-join Plus 1" panose="02000505000000020003" pitchFamily="50" charset="0"/>
            </a:endParaRPr>
          </a:p>
          <a:p>
            <a:pPr fontAlgn="base"/>
            <a:endParaRPr lang="en-GB" sz="4000" dirty="0">
              <a:latin typeface="Letter-join Plus 1" panose="02000505000000020003" pitchFamily="50" charset="0"/>
            </a:endParaRPr>
          </a:p>
          <a:p>
            <a:endParaRPr lang="en-GB" dirty="0"/>
          </a:p>
        </p:txBody>
      </p:sp>
      <p:sp>
        <p:nvSpPr>
          <p:cNvPr id="4" name="TextBox 3">
            <a:extLst>
              <a:ext uri="{FF2B5EF4-FFF2-40B4-BE49-F238E27FC236}">
                <a16:creationId xmlns:a16="http://schemas.microsoft.com/office/drawing/2014/main" id="{6744FE8F-7000-6E74-13E5-ADF30EA84596}"/>
              </a:ext>
            </a:extLst>
          </p:cNvPr>
          <p:cNvSpPr txBox="1"/>
          <p:nvPr/>
        </p:nvSpPr>
        <p:spPr>
          <a:xfrm>
            <a:off x="3632510" y="2999483"/>
            <a:ext cx="6191714" cy="2308324"/>
          </a:xfrm>
          <a:prstGeom prst="rect">
            <a:avLst/>
          </a:prstGeom>
          <a:noFill/>
        </p:spPr>
        <p:txBody>
          <a:bodyPr wrap="square">
            <a:spAutoFit/>
          </a:bodyPr>
          <a:lstStyle/>
          <a:p>
            <a:pPr fontAlgn="base"/>
            <a:r>
              <a:rPr lang="en-GB" sz="2400" b="1" dirty="0">
                <a:latin typeface="Letter-join Plus 1" panose="02000505000000020003" pitchFamily="50" charset="0"/>
              </a:rPr>
              <a:t>Honey as a Symbol of God’s Goodness </a:t>
            </a:r>
            <a:r>
              <a:rPr lang="en-GB" sz="2400" dirty="0">
                <a:latin typeface="Letter-join Plus 1" panose="02000505000000020003" pitchFamily="50" charset="0"/>
              </a:rPr>
              <a:t> </a:t>
            </a:r>
          </a:p>
          <a:p>
            <a:pPr fontAlgn="base"/>
            <a:r>
              <a:rPr lang="en-GB" sz="2400" dirty="0">
                <a:latin typeface="Letter-join Plus 1" panose="02000505000000020003" pitchFamily="50" charset="0"/>
              </a:rPr>
              <a:t>Honey in the Bible symbolises:  </a:t>
            </a:r>
          </a:p>
          <a:p>
            <a:pPr fontAlgn="base"/>
            <a:r>
              <a:rPr lang="en-GB" sz="2400" dirty="0">
                <a:latin typeface="Letter-join Plus 1" panose="02000505000000020003" pitchFamily="50" charset="0"/>
              </a:rPr>
              <a:t>Blessings and Goodness  </a:t>
            </a:r>
            <a:endParaRPr lang="en-GB" sz="2400" dirty="0">
              <a:latin typeface="Letter-join Plus 1" panose="02000505000000020003" pitchFamily="50" charset="0"/>
              <a:ea typeface="Calibri"/>
              <a:cs typeface="Calibri"/>
            </a:endParaRPr>
          </a:p>
          <a:p>
            <a:pPr fontAlgn="base"/>
            <a:r>
              <a:rPr lang="en-GB" sz="2400" dirty="0">
                <a:solidFill>
                  <a:srgbClr val="FF0000"/>
                </a:solidFill>
                <a:latin typeface="Letter-join Plus 1" panose="02000505000000020003" pitchFamily="50" charset="0"/>
              </a:rPr>
              <a:t>Christ strengthens us not just to </a:t>
            </a:r>
            <a:r>
              <a:rPr lang="en-GB" sz="2400" i="1" dirty="0">
                <a:solidFill>
                  <a:srgbClr val="FF0000"/>
                </a:solidFill>
                <a:latin typeface="Letter-join Plus 1" panose="02000505000000020003" pitchFamily="50" charset="0"/>
              </a:rPr>
              <a:t>endure</a:t>
            </a:r>
            <a:r>
              <a:rPr lang="en-GB" sz="2400" dirty="0">
                <a:solidFill>
                  <a:srgbClr val="FF0000"/>
                </a:solidFill>
                <a:latin typeface="Letter-join Plus 1" panose="02000505000000020003" pitchFamily="50" charset="0"/>
              </a:rPr>
              <a:t> but to produce something sweet — like </a:t>
            </a:r>
            <a:r>
              <a:rPr lang="en-GB" sz="2400" b="1" dirty="0">
                <a:solidFill>
                  <a:srgbClr val="FF0000"/>
                </a:solidFill>
                <a:latin typeface="Letter-join Plus 1" panose="02000505000000020003" pitchFamily="50" charset="0"/>
              </a:rPr>
              <a:t>kindness, wonder </a:t>
            </a:r>
            <a:r>
              <a:rPr lang="en-GB" sz="2400" dirty="0">
                <a:solidFill>
                  <a:srgbClr val="FF0000"/>
                </a:solidFill>
                <a:latin typeface="Letter-join Plus 1" panose="02000505000000020003" pitchFamily="50" charset="0"/>
              </a:rPr>
              <a:t>and</a:t>
            </a:r>
            <a:r>
              <a:rPr lang="en-GB" sz="2400" b="1" dirty="0">
                <a:solidFill>
                  <a:srgbClr val="FF0000"/>
                </a:solidFill>
                <a:latin typeface="Letter-join Plus 1" panose="02000505000000020003" pitchFamily="50" charset="0"/>
              </a:rPr>
              <a:t> joy.</a:t>
            </a:r>
            <a:r>
              <a:rPr lang="en-GB" sz="2400" dirty="0">
                <a:solidFill>
                  <a:srgbClr val="FF0000"/>
                </a:solidFill>
                <a:latin typeface="Letter-join Plus 1" panose="02000505000000020003" pitchFamily="50" charset="0"/>
              </a:rPr>
              <a:t>  </a:t>
            </a:r>
            <a:endParaRPr lang="en-GB" sz="2400" dirty="0">
              <a:solidFill>
                <a:srgbClr val="FF0000"/>
              </a:solidFill>
              <a:latin typeface="Letter-join Plus 1" panose="02000505000000020003" pitchFamily="50" charset="0"/>
              <a:ea typeface="Calibri"/>
              <a:cs typeface="Calibri"/>
            </a:endParaRPr>
          </a:p>
        </p:txBody>
      </p:sp>
      <p:pic>
        <p:nvPicPr>
          <p:cNvPr id="6" name="Picture 2">
            <a:extLst>
              <a:ext uri="{FF2B5EF4-FFF2-40B4-BE49-F238E27FC236}">
                <a16:creationId xmlns:a16="http://schemas.microsoft.com/office/drawing/2014/main" id="{D04CFCC5-7711-BB65-BF6A-98C6EEF3A76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2499" y="3468029"/>
            <a:ext cx="3127897" cy="3127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766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2C93F2E-0C11-DBE5-D458-4B0A1AF64E92}"/>
              </a:ext>
            </a:extLst>
          </p:cNvPr>
          <p:cNvSpPr>
            <a:spLocks noGrp="1"/>
          </p:cNvSpPr>
          <p:nvPr>
            <p:ph type="title"/>
          </p:nvPr>
        </p:nvSpPr>
        <p:spPr>
          <a:xfrm>
            <a:off x="657519" y="741391"/>
            <a:ext cx="4125608" cy="1616203"/>
          </a:xfrm>
        </p:spPr>
        <p:txBody>
          <a:bodyPr anchor="b">
            <a:normAutofit/>
          </a:bodyPr>
          <a:lstStyle/>
          <a:p>
            <a:r>
              <a:rPr lang="en-GB" sz="2800">
                <a:latin typeface="Letter-join Plus 1" panose="02000505000000020003" pitchFamily="50" charset="0"/>
              </a:rPr>
              <a:t>Ow times - </a:t>
            </a:r>
            <a:r>
              <a:rPr lang="en-GB" sz="2800" b="1">
                <a:latin typeface="Letter-join Plus 1" panose="02000505000000020003" pitchFamily="50" charset="0"/>
              </a:rPr>
              <a:t>Belief</a:t>
            </a:r>
          </a:p>
        </p:txBody>
      </p:sp>
      <p:sp>
        <p:nvSpPr>
          <p:cNvPr id="3" name="Content Placeholder 2">
            <a:extLst>
              <a:ext uri="{FF2B5EF4-FFF2-40B4-BE49-F238E27FC236}">
                <a16:creationId xmlns:a16="http://schemas.microsoft.com/office/drawing/2014/main" id="{7C5B04B0-2B52-A491-661A-BF6FAB2A4E5E}"/>
              </a:ext>
            </a:extLst>
          </p:cNvPr>
          <p:cNvSpPr>
            <a:spLocks noGrp="1"/>
          </p:cNvSpPr>
          <p:nvPr>
            <p:ph idx="1"/>
          </p:nvPr>
        </p:nvSpPr>
        <p:spPr>
          <a:xfrm>
            <a:off x="657519" y="2533476"/>
            <a:ext cx="4125608" cy="3447832"/>
          </a:xfrm>
        </p:spPr>
        <p:txBody>
          <a:bodyPr vert="horz" lIns="91440" tIns="45720" rIns="91440" bIns="45720" rtlCol="0" anchor="t">
            <a:normAutofit/>
          </a:bodyPr>
          <a:lstStyle/>
          <a:p>
            <a:pPr marL="0" indent="0" fontAlgn="base">
              <a:buNone/>
            </a:pPr>
            <a:r>
              <a:rPr lang="en-GB" sz="1700">
                <a:latin typeface="Letter-join Plus 1" panose="02000505000000020003" pitchFamily="50" charset="0"/>
              </a:rPr>
              <a:t>Sometimes in school there are ‘Ow’ times, and we need to find strength and belief. </a:t>
            </a:r>
          </a:p>
          <a:p>
            <a:pPr marL="0" indent="0" fontAlgn="base">
              <a:buNone/>
            </a:pPr>
            <a:r>
              <a:rPr lang="en-GB" sz="1700">
                <a:latin typeface="Letter-join Plus 1" panose="02000505000000020003" pitchFamily="50" charset="0"/>
              </a:rPr>
              <a:t>We remember times, we didn’t do well at Bikeability, found a lesson hard or fallen out with friends – but we find strength in friends, teachers and belief.</a:t>
            </a:r>
          </a:p>
          <a:p>
            <a:pPr marL="0" indent="0" fontAlgn="base">
              <a:buNone/>
            </a:pPr>
            <a:endParaRPr lang="en-GB" sz="1700">
              <a:latin typeface="Letter-join Plus 1" panose="02000505000000020003" pitchFamily="50" charset="0"/>
            </a:endParaRPr>
          </a:p>
          <a:p>
            <a:pPr marL="0" indent="0" fontAlgn="base">
              <a:buNone/>
            </a:pPr>
            <a:r>
              <a:rPr lang="en-GB" sz="1700">
                <a:latin typeface="Letter-join Plus 1" panose="02000505000000020003" pitchFamily="50" charset="0"/>
              </a:rPr>
              <a:t>Just like bees – we can keep going even when things are tough.</a:t>
            </a:r>
          </a:p>
        </p:txBody>
      </p:sp>
      <p:pic>
        <p:nvPicPr>
          <p:cNvPr id="12" name="Picture 11">
            <a:extLst>
              <a:ext uri="{FF2B5EF4-FFF2-40B4-BE49-F238E27FC236}">
                <a16:creationId xmlns:a16="http://schemas.microsoft.com/office/drawing/2014/main" id="{A01A205E-A7EF-AF93-1465-8D6CE3BCFE98}"/>
              </a:ext>
            </a:extLst>
          </p:cNvPr>
          <p:cNvPicPr>
            <a:picLocks noChangeAspect="1"/>
          </p:cNvPicPr>
          <p:nvPr/>
        </p:nvPicPr>
        <p:blipFill>
          <a:blip r:embed="rId2"/>
          <a:srcRect r="26114" b="4"/>
          <a:stretch>
            <a:fillRect/>
          </a:stretch>
        </p:blipFill>
        <p:spPr>
          <a:xfrm rot="5400000">
            <a:off x="5580472" y="-41365"/>
            <a:ext cx="3447832" cy="3499669"/>
          </a:xfrm>
          <a:prstGeom prst="rect">
            <a:avLst/>
          </a:prstGeom>
        </p:spPr>
      </p:pic>
      <p:pic>
        <p:nvPicPr>
          <p:cNvPr id="4" name="Picture 3">
            <a:extLst>
              <a:ext uri="{FF2B5EF4-FFF2-40B4-BE49-F238E27FC236}">
                <a16:creationId xmlns:a16="http://schemas.microsoft.com/office/drawing/2014/main" id="{8670C860-03AC-9655-E568-D989DBDE77A4}"/>
              </a:ext>
            </a:extLst>
          </p:cNvPr>
          <p:cNvPicPr>
            <a:picLocks noChangeAspect="1"/>
          </p:cNvPicPr>
          <p:nvPr/>
        </p:nvPicPr>
        <p:blipFill>
          <a:blip r:embed="rId3"/>
          <a:srcRect r="-2" b="809"/>
          <a:stretch>
            <a:fillRect/>
          </a:stretch>
        </p:blipFill>
        <p:spPr>
          <a:xfrm>
            <a:off x="5554554" y="3429000"/>
            <a:ext cx="3501634" cy="3429000"/>
          </a:xfrm>
          <a:prstGeom prst="rect">
            <a:avLst/>
          </a:prstGeom>
        </p:spPr>
      </p:pic>
      <p:grpSp>
        <p:nvGrpSpPr>
          <p:cNvPr id="31" name="Group 30">
            <a:extLst>
              <a:ext uri="{FF2B5EF4-FFF2-40B4-BE49-F238E27FC236}">
                <a16:creationId xmlns:a16="http://schemas.microsoft.com/office/drawing/2014/main" id="{9E2F459E-8EB3-985C-3049-33F6B920DE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051478" y="0"/>
            <a:ext cx="92522" cy="6858000"/>
            <a:chOff x="12068638" y="0"/>
            <a:chExt cx="123362" cy="6858000"/>
          </a:xfrm>
        </p:grpSpPr>
        <p:sp>
          <p:nvSpPr>
            <p:cNvPr id="32" name="Rectangle 31">
              <a:extLst>
                <a:ext uri="{FF2B5EF4-FFF2-40B4-BE49-F238E27FC236}">
                  <a16:creationId xmlns:a16="http://schemas.microsoft.com/office/drawing/2014/main" id="{A71AB682-1CAC-7672-C637-B014B86EBC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193956D-B33D-633F-BDBE-3353AA9466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27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10515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itle 1">
            <a:extLst>
              <a:ext uri="{FF2B5EF4-FFF2-40B4-BE49-F238E27FC236}">
                <a16:creationId xmlns:a16="http://schemas.microsoft.com/office/drawing/2014/main" id="{70199E88-A524-D04B-0E4F-597590423DD6}"/>
              </a:ext>
            </a:extLst>
          </p:cNvPr>
          <p:cNvSpPr>
            <a:spLocks noGrp="1"/>
          </p:cNvSpPr>
          <p:nvPr>
            <p:ph type="title"/>
          </p:nvPr>
        </p:nvSpPr>
        <p:spPr>
          <a:xfrm>
            <a:off x="852297" y="512956"/>
            <a:ext cx="4701010" cy="1632034"/>
          </a:xfrm>
        </p:spPr>
        <p:txBody>
          <a:bodyPr anchor="b">
            <a:normAutofit fontScale="90000"/>
          </a:bodyPr>
          <a:lstStyle/>
          <a:p>
            <a:r>
              <a:rPr lang="en-GB" sz="5400" b="1" dirty="0">
                <a:latin typeface="Letter-join Plus 1" panose="02000505000000020003" pitchFamily="50" charset="0"/>
              </a:rPr>
              <a:t>The Wow times – </a:t>
            </a:r>
            <a:r>
              <a:rPr lang="en-GB" sz="5400" b="1" dirty="0">
                <a:solidFill>
                  <a:srgbClr val="FF0000"/>
                </a:solidFill>
                <a:latin typeface="Letter-join Plus 1" panose="02000505000000020003" pitchFamily="50" charset="0"/>
              </a:rPr>
              <a:t>Wonder</a:t>
            </a:r>
            <a:br>
              <a:rPr lang="en-GB" sz="5400" b="1" dirty="0">
                <a:solidFill>
                  <a:srgbClr val="FF0000"/>
                </a:solidFill>
                <a:latin typeface="Letter-join Plus 1" panose="02000505000000020003" pitchFamily="50" charset="0"/>
              </a:rPr>
            </a:br>
            <a:endParaRPr lang="en-GB" sz="5400" b="1" dirty="0">
              <a:solidFill>
                <a:srgbClr val="FF0000"/>
              </a:solidFill>
              <a:latin typeface="Letter-join Plus 1" panose="02000505000000020003" pitchFamily="50" charset="0"/>
            </a:endParaRPr>
          </a:p>
        </p:txBody>
      </p:sp>
      <p:sp>
        <p:nvSpPr>
          <p:cNvPr id="1030" name="Content Placeholder 1029">
            <a:extLst>
              <a:ext uri="{FF2B5EF4-FFF2-40B4-BE49-F238E27FC236}">
                <a16:creationId xmlns:a16="http://schemas.microsoft.com/office/drawing/2014/main" id="{785B9DEE-064E-229C-8857-C54E23897C1C}"/>
              </a:ext>
            </a:extLst>
          </p:cNvPr>
          <p:cNvSpPr>
            <a:spLocks noGrp="1"/>
          </p:cNvSpPr>
          <p:nvPr>
            <p:ph idx="1"/>
          </p:nvPr>
        </p:nvSpPr>
        <p:spPr>
          <a:xfrm>
            <a:off x="892145" y="2570027"/>
            <a:ext cx="4594254" cy="3967211"/>
          </a:xfrm>
        </p:spPr>
        <p:txBody>
          <a:bodyPr anchor="t">
            <a:normAutofit/>
          </a:bodyPr>
          <a:lstStyle/>
          <a:p>
            <a:pPr marL="0" indent="0">
              <a:buNone/>
            </a:pPr>
            <a:endParaRPr lang="en-US" sz="2400" dirty="0">
              <a:latin typeface="Letter-join Plus 1" panose="02000505000000020003" pitchFamily="50" charset="0"/>
            </a:endParaRPr>
          </a:p>
          <a:p>
            <a:r>
              <a:rPr lang="en-US" sz="2400" dirty="0">
                <a:latin typeface="Letter-join Plus 1" panose="02000505000000020003" pitchFamily="50" charset="0"/>
              </a:rPr>
              <a:t>Here are a few – </a:t>
            </a:r>
          </a:p>
          <a:p>
            <a:r>
              <a:rPr lang="en-US" sz="2400" dirty="0">
                <a:latin typeface="Letter-join Plus 1" panose="02000505000000020003" pitchFamily="50" charset="0"/>
              </a:rPr>
              <a:t>Blue RAG in your work</a:t>
            </a:r>
          </a:p>
          <a:p>
            <a:r>
              <a:rPr lang="en-US" sz="2400" dirty="0">
                <a:latin typeface="Letter-join Plus 1" panose="02000505000000020003" pitchFamily="50" charset="0"/>
              </a:rPr>
              <a:t>Headteacher award</a:t>
            </a:r>
          </a:p>
          <a:p>
            <a:r>
              <a:rPr lang="en-US" sz="2400" dirty="0">
                <a:latin typeface="Letter-join Plus 1" panose="02000505000000020003" pitchFamily="50" charset="0"/>
              </a:rPr>
              <a:t>Collecting the Christmas Tree</a:t>
            </a:r>
          </a:p>
          <a:p>
            <a:r>
              <a:rPr lang="en-US" sz="2400" dirty="0">
                <a:latin typeface="Letter-join Plus 1" panose="02000505000000020003" pitchFamily="50" charset="0"/>
              </a:rPr>
              <a:t>Bees</a:t>
            </a:r>
          </a:p>
          <a:p>
            <a:r>
              <a:rPr lang="en-US" sz="2400" dirty="0">
                <a:latin typeface="Letter-join Plus 1" panose="02000505000000020003" pitchFamily="50" charset="0"/>
              </a:rPr>
              <a:t>Seeing everyone’s achievements in Celebration worship.</a:t>
            </a:r>
          </a:p>
          <a:p>
            <a:r>
              <a:rPr lang="en-US" sz="2400" dirty="0">
                <a:latin typeface="Letter-join Plus 1" panose="02000505000000020003" pitchFamily="50" charset="0"/>
              </a:rPr>
              <a:t>Science and History lessons.</a:t>
            </a:r>
          </a:p>
        </p:txBody>
      </p:sp>
      <p:sp>
        <p:nvSpPr>
          <p:cNvPr id="1035" name="Rectangle 1034">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Rectangle 1038">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1" name="Rectangle 1040">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a:extLst>
              <a:ext uri="{FF2B5EF4-FFF2-40B4-BE49-F238E27FC236}">
                <a16:creationId xmlns:a16="http://schemas.microsoft.com/office/drawing/2014/main" id="{1510F67C-52FA-C891-C240-CA8AD064206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73203" y="1328973"/>
            <a:ext cx="3127897" cy="312789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le 8">
            <a:extLst>
              <a:ext uri="{FF2B5EF4-FFF2-40B4-BE49-F238E27FC236}">
                <a16:creationId xmlns:a16="http://schemas.microsoft.com/office/drawing/2014/main" id="{1C08C1EE-1F8D-72CB-B738-FA3BD50DDE58}"/>
              </a:ext>
            </a:extLst>
          </p:cNvPr>
          <p:cNvGraphicFramePr>
            <a:graphicFrameLocks noGrp="1"/>
          </p:cNvGraphicFramePr>
          <p:nvPr>
            <p:extLst>
              <p:ext uri="{D42A27DB-BD31-4B8C-83A1-F6EECF244321}">
                <p14:modId xmlns:p14="http://schemas.microsoft.com/office/powerpoint/2010/main" val="2634979091"/>
              </p:ext>
            </p:extLst>
          </p:nvPr>
        </p:nvGraphicFramePr>
        <p:xfrm>
          <a:off x="286045" y="1031970"/>
          <a:ext cx="5369268" cy="1880235"/>
        </p:xfrm>
        <a:graphic>
          <a:graphicData uri="http://schemas.openxmlformats.org/drawingml/2006/table">
            <a:tbl>
              <a:tblPr/>
              <a:tblGrid>
                <a:gridCol w="5369268">
                  <a:extLst>
                    <a:ext uri="{9D8B030D-6E8A-4147-A177-3AD203B41FA5}">
                      <a16:colId xmlns:a16="http://schemas.microsoft.com/office/drawing/2014/main" val="1314502987"/>
                    </a:ext>
                  </a:extLst>
                </a:gridCol>
              </a:tblGrid>
              <a:tr h="209454">
                <a:tc>
                  <a:txBody>
                    <a:bodyPr/>
                    <a:lstStyle/>
                    <a:p>
                      <a:pPr fontAlgn="t">
                        <a:lnSpc>
                          <a:spcPts val="1500"/>
                        </a:lnSpc>
                        <a:buNone/>
                      </a:pPr>
                      <a:endParaRPr lang="en-GB" sz="2400" b="0" i="0" dirty="0">
                        <a:effectLst/>
                        <a:latin typeface="Letter-join Plus 1" panose="02000505000000020003" pitchFamily="50" charset="0"/>
                      </a:endParaRPr>
                    </a:p>
                  </a:txBody>
                  <a:tcP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noFill/>
                  </a:tcPr>
                </a:tc>
                <a:extLst>
                  <a:ext uri="{0D108BD9-81ED-4DB2-BD59-A6C34878D82A}">
                    <a16:rowId xmlns:a16="http://schemas.microsoft.com/office/drawing/2014/main" val="2445506520"/>
                  </a:ext>
                </a:extLst>
              </a:tr>
              <a:tr h="575076">
                <a:tc>
                  <a:txBody>
                    <a:bodyPr/>
                    <a:lstStyle/>
                    <a:p>
                      <a:r>
                        <a:rPr lang="en-GB" sz="2400" b="1" dirty="0">
                          <a:latin typeface="Letter-join Plus 1" panose="02000505000000020003" pitchFamily="50" charset="0"/>
                        </a:rPr>
                        <a:t>Our days are filled with ‘Wow’ moments and Wonder, reminding us that through God’s strength even the smallest things can be special.</a:t>
                      </a:r>
                    </a:p>
                  </a:txBody>
                  <a:tcPr>
                    <a:lnT w="9525"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944137974"/>
                  </a:ext>
                </a:extLst>
              </a:tr>
            </a:tbl>
          </a:graphicData>
        </a:graphic>
      </p:graphicFrame>
    </p:spTree>
    <p:extLst>
      <p:ext uri="{BB962C8B-B14F-4D97-AF65-F5344CB8AC3E}">
        <p14:creationId xmlns:p14="http://schemas.microsoft.com/office/powerpoint/2010/main" val="1885028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193668" y="3171815"/>
            <a:ext cx="4499130" cy="3343135"/>
          </a:xfrm>
          <a:noFill/>
        </p:spPr>
        <p:txBody>
          <a:bodyPr vert="horz" lIns="91440" tIns="45720" rIns="91440" bIns="45720" rtlCol="0" anchor="b">
            <a:normAutofit fontScale="90000"/>
          </a:bodyPr>
          <a:lstStyle/>
          <a:p>
            <a:pPr algn="l" defTabSz="914400">
              <a:lnSpc>
                <a:spcPct val="90000"/>
              </a:lnSpc>
            </a:pPr>
            <a:r>
              <a:rPr lang="en-US" sz="7300" b="1" dirty="0">
                <a:latin typeface="Letter-join Plus 1" panose="02000505000000020003" pitchFamily="50" charset="0"/>
              </a:rPr>
              <a:t>The ‘Now’ times – </a:t>
            </a:r>
            <a:r>
              <a:rPr lang="en-US" sz="7300" b="1" dirty="0">
                <a:solidFill>
                  <a:srgbClr val="FF0000"/>
                </a:solidFill>
                <a:latin typeface="Letter-join Plus 1" panose="02000505000000020003" pitchFamily="50" charset="0"/>
              </a:rPr>
              <a:t>Joy</a:t>
            </a:r>
            <a:br>
              <a:rPr lang="en-US" sz="4500" b="1" dirty="0">
                <a:latin typeface="Letter-join Plus 1" panose="02000505000000020003" pitchFamily="50" charset="0"/>
              </a:rPr>
            </a:br>
            <a:r>
              <a:rPr lang="en-US" sz="3600" b="1" dirty="0">
                <a:latin typeface="Letter-join Plus 1" panose="02000505000000020003" pitchFamily="50" charset="0"/>
              </a:rPr>
              <a:t>In the ‘now’ times, the joyful times, we thank God for the amazing, wonderful time we are having or going to have. It is through this moment that we connect with God</a:t>
            </a:r>
            <a:r>
              <a:rPr lang="en-US" sz="4500" b="1" dirty="0">
                <a:latin typeface="Letter-join Plus 1" panose="02000505000000020003" pitchFamily="50" charset="0"/>
              </a:rPr>
              <a:t>.</a:t>
            </a:r>
          </a:p>
        </p:txBody>
      </p:sp>
      <p:pic>
        <p:nvPicPr>
          <p:cNvPr id="5" name="Picture 4">
            <a:extLst>
              <a:ext uri="{FF2B5EF4-FFF2-40B4-BE49-F238E27FC236}">
                <a16:creationId xmlns:a16="http://schemas.microsoft.com/office/drawing/2014/main" id="{CB292CA6-42E7-A773-4CC3-FB4516F95636}"/>
              </a:ext>
            </a:extLst>
          </p:cNvPr>
          <p:cNvPicPr>
            <a:picLocks noChangeAspect="1"/>
          </p:cNvPicPr>
          <p:nvPr/>
        </p:nvPicPr>
        <p:blipFill>
          <a:blip r:embed="rId2"/>
          <a:srcRect t="27194"/>
          <a:stretch>
            <a:fillRect/>
          </a:stretch>
        </p:blipFill>
        <p:spPr>
          <a:xfrm rot="5400000">
            <a:off x="-1556623" y="1556623"/>
            <a:ext cx="6858000" cy="374475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0A72ABA-326F-47DB-8433-609F1F974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02CF1A-E7CE-142C-EAE9-57B0367CDFAF}"/>
              </a:ext>
            </a:extLst>
          </p:cNvPr>
          <p:cNvSpPr>
            <a:spLocks noGrp="1"/>
          </p:cNvSpPr>
          <p:nvPr>
            <p:ph type="title"/>
          </p:nvPr>
        </p:nvSpPr>
        <p:spPr>
          <a:xfrm>
            <a:off x="3644720" y="-436354"/>
            <a:ext cx="4870629" cy="2226021"/>
          </a:xfrm>
        </p:spPr>
        <p:txBody>
          <a:bodyPr anchor="b">
            <a:normAutofit/>
          </a:bodyPr>
          <a:lstStyle/>
          <a:p>
            <a:r>
              <a:rPr lang="en-GB" sz="5400" dirty="0">
                <a:solidFill>
                  <a:srgbClr val="FF0000"/>
                </a:solidFill>
                <a:latin typeface="Letter-join Plus 1" panose="02000505000000020003" pitchFamily="50" charset="0"/>
              </a:rPr>
              <a:t>Time to reflect, time to pray.</a:t>
            </a:r>
          </a:p>
        </p:txBody>
      </p:sp>
      <p:pic>
        <p:nvPicPr>
          <p:cNvPr id="6" name="Picture 2">
            <a:extLst>
              <a:ext uri="{FF2B5EF4-FFF2-40B4-BE49-F238E27FC236}">
                <a16:creationId xmlns:a16="http://schemas.microsoft.com/office/drawing/2014/main" id="{A539AB3D-8D16-78DE-8188-3021BC0714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692" r="-3" b="1565"/>
          <a:stretch>
            <a:fillRect/>
          </a:stretch>
        </p:blipFill>
        <p:spPr bwMode="auto">
          <a:xfrm>
            <a:off x="3986" y="10"/>
            <a:ext cx="3136343" cy="2783203"/>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4">
            <a:extLst>
              <a:ext uri="{FF2B5EF4-FFF2-40B4-BE49-F238E27FC236}">
                <a16:creationId xmlns:a16="http://schemas.microsoft.com/office/drawing/2014/main" id="{F6C829B1-7060-EA9F-6B9E-7676991F75F8}"/>
              </a:ext>
            </a:extLst>
          </p:cNvPr>
          <p:cNvPicPr>
            <a:picLocks noChangeAspect="1"/>
          </p:cNvPicPr>
          <p:nvPr/>
        </p:nvPicPr>
        <p:blipFill>
          <a:blip r:embed="rId3"/>
          <a:srcRect r="6661" b="-5"/>
          <a:stretch>
            <a:fillRect/>
          </a:stretch>
        </p:blipFill>
        <p:spPr>
          <a:xfrm rot="5400000">
            <a:off x="-379372" y="3338296"/>
            <a:ext cx="3903064" cy="3136342"/>
          </a:xfrm>
          <a:prstGeom prst="rect">
            <a:avLst/>
          </a:prstGeom>
        </p:spPr>
      </p:pic>
      <p:sp>
        <p:nvSpPr>
          <p:cNvPr id="20" name="Content Placeholder 19">
            <a:extLst>
              <a:ext uri="{FF2B5EF4-FFF2-40B4-BE49-F238E27FC236}">
                <a16:creationId xmlns:a16="http://schemas.microsoft.com/office/drawing/2014/main" id="{46838CCE-B4A0-848C-0DD1-656DFFE93729}"/>
              </a:ext>
            </a:extLst>
          </p:cNvPr>
          <p:cNvSpPr>
            <a:spLocks noGrp="1"/>
          </p:cNvSpPr>
          <p:nvPr>
            <p:ph idx="1"/>
          </p:nvPr>
        </p:nvSpPr>
        <p:spPr>
          <a:xfrm>
            <a:off x="3644721" y="2471352"/>
            <a:ext cx="5338641" cy="3709992"/>
          </a:xfrm>
        </p:spPr>
        <p:txBody>
          <a:bodyPr>
            <a:normAutofit/>
          </a:bodyPr>
          <a:lstStyle/>
          <a:p>
            <a:pPr marL="0" indent="0">
              <a:buNone/>
            </a:pPr>
            <a:r>
              <a:rPr lang="en-US" sz="2400" dirty="0">
                <a:latin typeface="Letter-join Plus 1" panose="02000505000000020003" pitchFamily="50" charset="0"/>
              </a:rPr>
              <a:t>Dear Lord, </a:t>
            </a:r>
          </a:p>
          <a:p>
            <a:pPr marL="0" indent="0">
              <a:buNone/>
            </a:pPr>
            <a:r>
              <a:rPr lang="en-US" sz="2400" dirty="0">
                <a:latin typeface="Letter-join Plus 1" panose="02000505000000020003" pitchFamily="50" charset="0"/>
              </a:rPr>
              <a:t>Thank you for our teachers, our family and our friends who help us follow the right path in the footsteps of Jesus.  </a:t>
            </a:r>
          </a:p>
          <a:p>
            <a:pPr marL="0" indent="0">
              <a:buNone/>
            </a:pPr>
            <a:r>
              <a:rPr lang="en-US" sz="2400" dirty="0">
                <a:latin typeface="Letter-join Plus 1" panose="02000505000000020003" pitchFamily="50" charset="0"/>
              </a:rPr>
              <a:t>May we lean on them and rejoice with them through the ow times. The wow times and the now times.  Through Wonder, Belief and Joy.</a:t>
            </a:r>
          </a:p>
          <a:p>
            <a:pPr marL="0" indent="0">
              <a:buNone/>
            </a:pPr>
            <a:r>
              <a:rPr lang="en-US" sz="2400" dirty="0">
                <a:latin typeface="Letter-join Plus 1" panose="02000505000000020003" pitchFamily="50" charset="0"/>
              </a:rPr>
              <a:t>Amen</a:t>
            </a:r>
          </a:p>
        </p:txBody>
      </p:sp>
    </p:spTree>
    <p:extLst>
      <p:ext uri="{BB962C8B-B14F-4D97-AF65-F5344CB8AC3E}">
        <p14:creationId xmlns:p14="http://schemas.microsoft.com/office/powerpoint/2010/main" val="3707074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ebac6c2-d8d5-4b89-8020-b73df3db6d2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A957DFD70BB84693DDD5840E053EE4" ma:contentTypeVersion="15" ma:contentTypeDescription="Create a new document." ma:contentTypeScope="" ma:versionID="774c8ef3df70fd0299b04486cba95586">
  <xsd:schema xmlns:xsd="http://www.w3.org/2001/XMLSchema" xmlns:xs="http://www.w3.org/2001/XMLSchema" xmlns:p="http://schemas.microsoft.com/office/2006/metadata/properties" xmlns:ns2="0ebac6c2-d8d5-4b89-8020-b73df3db6d21" xmlns:ns3="6ba38834-4c14-4473-bfff-4d85958a0bf3" targetNamespace="http://schemas.microsoft.com/office/2006/metadata/properties" ma:root="true" ma:fieldsID="56edc1dae225906f71fa99c54f443e4e" ns2:_="" ns3:_="">
    <xsd:import namespace="0ebac6c2-d8d5-4b89-8020-b73df3db6d21"/>
    <xsd:import namespace="6ba38834-4c14-4473-bfff-4d85958a0bf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ac6c2-d8d5-4b89-8020-b73df3db6d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87a3ddce-3210-482f-845b-daaf3df789cc"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a38834-4c14-4473-bfff-4d85958a0bf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B99A61-B558-469D-9C39-13A592CA7C76}">
  <ds:schemaRefs>
    <ds:schemaRef ds:uri="http://schemas.microsoft.com/office/2006/metadata/properties"/>
    <ds:schemaRef ds:uri="http://schemas.microsoft.com/office/infopath/2007/PartnerControls"/>
    <ds:schemaRef ds:uri="0ebac6c2-d8d5-4b89-8020-b73df3db6d21"/>
  </ds:schemaRefs>
</ds:datastoreItem>
</file>

<file path=customXml/itemProps2.xml><?xml version="1.0" encoding="utf-8"?>
<ds:datastoreItem xmlns:ds="http://schemas.openxmlformats.org/officeDocument/2006/customXml" ds:itemID="{13090B1C-8C2E-494E-B9FB-E24C3790F2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ac6c2-d8d5-4b89-8020-b73df3db6d21"/>
    <ds:schemaRef ds:uri="6ba38834-4c14-4473-bfff-4d85958a0b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895B056-933E-4903-BD82-68FF1460C0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428</TotalTime>
  <Words>601</Words>
  <Application>Microsoft Office PowerPoint</Application>
  <PresentationFormat>On-screen Show (4:3)</PresentationFormat>
  <Paragraphs>53</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Arial</vt:lpstr>
      <vt:lpstr>Calibri</vt:lpstr>
      <vt:lpstr>Letter-join Plus 1</vt:lpstr>
      <vt:lpstr>Office Theme</vt:lpstr>
      <vt:lpstr> Spirituality “I can do all things through God who strengthens me.” Philippians 4:13 </vt:lpstr>
      <vt:lpstr>What is spirituality?</vt:lpstr>
      <vt:lpstr>Spirituality and the bees</vt:lpstr>
      <vt:lpstr>Spirituality and the bees</vt:lpstr>
      <vt:lpstr>Spirituality and the bees</vt:lpstr>
      <vt:lpstr>Spirituality and the bees</vt:lpstr>
      <vt:lpstr>Ow times - Belief</vt:lpstr>
      <vt:lpstr>The Wow times – Wonder </vt:lpstr>
      <vt:lpstr>The ‘Now’ times – Joy In the ‘now’ times, the joyful times, we thank God for the amazing, wonderful time we are having or going to have. It is through this moment that we connect with God.</vt:lpstr>
      <vt:lpstr>Time to reflect, time to pray.</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Becky Farr</dc:creator>
  <cp:keywords/>
  <dc:description>generated using python-pptx</dc:description>
  <cp:lastModifiedBy>Becky Farr</cp:lastModifiedBy>
  <cp:revision>11</cp:revision>
  <dcterms:created xsi:type="dcterms:W3CDTF">2013-01-27T09:14:16Z</dcterms:created>
  <dcterms:modified xsi:type="dcterms:W3CDTF">2026-03-25T11:31:42Z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0x01010034A957DFD70BB84693DDD5840E053EE4</vt:lpwstr>
  </property>
  <property fmtid="{D5CDD505-2E9C-101B-9397-08002B2CF9AE}" pid="3" name="MediaServiceImageTags">
    <vt:lpwstr/>
  </property>
</Properties>
</file>